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handoutMasterIdLst>
    <p:handoutMasterId r:id="rId37"/>
  </p:handoutMasterIdLst>
  <p:sldIdLst>
    <p:sldId id="293" r:id="rId5"/>
    <p:sldId id="284" r:id="rId6"/>
    <p:sldId id="270" r:id="rId7"/>
    <p:sldId id="258" r:id="rId8"/>
    <p:sldId id="269" r:id="rId9"/>
    <p:sldId id="263" r:id="rId10"/>
    <p:sldId id="267" r:id="rId11"/>
    <p:sldId id="268" r:id="rId12"/>
    <p:sldId id="294" r:id="rId13"/>
    <p:sldId id="257" r:id="rId14"/>
    <p:sldId id="276" r:id="rId15"/>
    <p:sldId id="266" r:id="rId16"/>
    <p:sldId id="285" r:id="rId17"/>
    <p:sldId id="278" r:id="rId18"/>
    <p:sldId id="279" r:id="rId19"/>
    <p:sldId id="280" r:id="rId20"/>
    <p:sldId id="274" r:id="rId21"/>
    <p:sldId id="275" r:id="rId22"/>
    <p:sldId id="260" r:id="rId23"/>
    <p:sldId id="295" r:id="rId24"/>
    <p:sldId id="281" r:id="rId25"/>
    <p:sldId id="296" r:id="rId26"/>
    <p:sldId id="287" r:id="rId27"/>
    <p:sldId id="288" r:id="rId28"/>
    <p:sldId id="289" r:id="rId29"/>
    <p:sldId id="290" r:id="rId30"/>
    <p:sldId id="297" r:id="rId31"/>
    <p:sldId id="282" r:id="rId32"/>
    <p:sldId id="259" r:id="rId33"/>
    <p:sldId id="273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lly\Documents\research\CO2_per_capi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cat>
            <c:strRef>
              <c:f>Sheet1!$G$5:$G$18</c:f>
              <c:strCache>
                <c:ptCount val="14"/>
                <c:pt idx="0">
                  <c:v>Burundi</c:v>
                </c:pt>
                <c:pt idx="1">
                  <c:v>Cambodia</c:v>
                </c:pt>
                <c:pt idx="2">
                  <c:v>Nigeria</c:v>
                </c:pt>
                <c:pt idx="3">
                  <c:v>India</c:v>
                </c:pt>
                <c:pt idx="4">
                  <c:v>Brazil</c:v>
                </c:pt>
                <c:pt idx="5">
                  <c:v>Thailand</c:v>
                </c:pt>
                <c:pt idx="6">
                  <c:v>China</c:v>
                </c:pt>
                <c:pt idx="7">
                  <c:v>France</c:v>
                </c:pt>
                <c:pt idx="8">
                  <c:v>UK</c:v>
                </c:pt>
                <c:pt idx="9">
                  <c:v>Denmark</c:v>
                </c:pt>
                <c:pt idx="10">
                  <c:v>Germany</c:v>
                </c:pt>
                <c:pt idx="11">
                  <c:v>Saudi</c:v>
                </c:pt>
                <c:pt idx="12">
                  <c:v>Australia</c:v>
                </c:pt>
                <c:pt idx="13">
                  <c:v>USA</c:v>
                </c:pt>
              </c:strCache>
            </c:strRef>
          </c:cat>
          <c:val>
            <c:numRef>
              <c:f>Sheet1!$H$5:$H$18</c:f>
              <c:numCache>
                <c:formatCode>General</c:formatCode>
                <c:ptCount val="14"/>
                <c:pt idx="0">
                  <c:v>0.02</c:v>
                </c:pt>
                <c:pt idx="1">
                  <c:v>0.31</c:v>
                </c:pt>
                <c:pt idx="2">
                  <c:v>0.64</c:v>
                </c:pt>
                <c:pt idx="3">
                  <c:v>1.38</c:v>
                </c:pt>
                <c:pt idx="4">
                  <c:v>1.94</c:v>
                </c:pt>
                <c:pt idx="5">
                  <c:v>4.1399999999999997</c:v>
                </c:pt>
                <c:pt idx="6">
                  <c:v>4.92</c:v>
                </c:pt>
                <c:pt idx="7">
                  <c:v>6.5</c:v>
                </c:pt>
                <c:pt idx="8">
                  <c:v>8.9700000000000006</c:v>
                </c:pt>
                <c:pt idx="9">
                  <c:v>9.83</c:v>
                </c:pt>
                <c:pt idx="10">
                  <c:v>10.220000000000001</c:v>
                </c:pt>
                <c:pt idx="11">
                  <c:v>16.309999999999999</c:v>
                </c:pt>
                <c:pt idx="12">
                  <c:v>19</c:v>
                </c:pt>
                <c:pt idx="13">
                  <c:v>19.739999999999998</c:v>
                </c:pt>
              </c:numCache>
            </c:numRef>
          </c:val>
        </c:ser>
        <c:shape val="box"/>
        <c:axId val="83212160"/>
        <c:axId val="92237824"/>
        <c:axId val="0"/>
      </c:bar3DChart>
      <c:catAx>
        <c:axId val="83212160"/>
        <c:scaling>
          <c:orientation val="minMax"/>
        </c:scaling>
        <c:axPos val="b"/>
        <c:tickLblPos val="nextTo"/>
        <c:crossAx val="92237824"/>
        <c:crosses val="autoZero"/>
        <c:auto val="1"/>
        <c:lblAlgn val="ctr"/>
        <c:lblOffset val="100"/>
      </c:catAx>
      <c:valAx>
        <c:axId val="92237824"/>
        <c:scaling>
          <c:orientation val="minMax"/>
        </c:scaling>
        <c:axPos val="l"/>
        <c:majorGridlines/>
        <c:numFmt formatCode="General" sourceLinked="1"/>
        <c:tickLblPos val="nextTo"/>
        <c:crossAx val="83212160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A5AC3-0B47-4B31-9066-F49D032D966A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8D48B-73ED-4BA7-ACFF-7D489FBD164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7352-DF2C-46D3-AB32-8C4EE3BCDA8B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85760-5E93-4442-A631-F338CA41D7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D717F-3D46-4118-8727-901C8B4C73B2}" type="slidenum">
              <a:rPr lang="en-US"/>
              <a:pPr/>
              <a:t>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itchFamily="34" charset="0"/>
              </a:rPr>
              <a:t>Global average temperatures are expected to increase by about 2-13°F (1-7°C) by the end of the century. That may not sound like a lot, so what’s the big deal? The problem is that small changes in global average temperature can lead to really large changes in the environment. Let’s look at some of the expected changes.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537F6-4D4B-461B-9898-21A67677B1EE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6D636-C1C5-45CF-8F10-BA2133362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7CBA-8302-4A25-B8A7-B23E75D99E28}" type="datetimeFigureOut">
              <a:rPr lang="en-US" smtClean="0"/>
              <a:pPr/>
              <a:t>11/16/2011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DD30-C9DA-4A27-B36B-B7809B27184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reeneconomist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 txBox="1">
            <a:spLocks/>
          </p:cNvSpPr>
          <p:nvPr/>
        </p:nvSpPr>
        <p:spPr bwMode="auto">
          <a:xfrm>
            <a:off x="467544" y="3356992"/>
            <a:ext cx="8501063" cy="1146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GB" sz="2400" dirty="0">
                <a:latin typeface="Calibri" pitchFamily="34" charset="0"/>
              </a:rPr>
              <a:t>Molly Scott Cato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GB" sz="2400" dirty="0">
                <a:latin typeface="Calibri" pitchFamily="34" charset="0"/>
              </a:rPr>
              <a:t>Reader in Green Economics, Cardiff School of </a:t>
            </a:r>
            <a:r>
              <a:rPr lang="en-GB" sz="2400" dirty="0" smtClean="0">
                <a:latin typeface="Calibri" pitchFamily="34" charset="0"/>
              </a:rPr>
              <a:t>Management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en-GB" sz="2400" dirty="0" smtClean="0">
                <a:latin typeface="Calibri" pitchFamily="34" charset="0"/>
              </a:rPr>
              <a:t>Green Party Economics Speaker</a:t>
            </a:r>
            <a:endParaRPr lang="en-GB" sz="2400" dirty="0">
              <a:latin typeface="Calibri" pitchFamily="34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085184"/>
            <a:ext cx="28479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755650" y="620713"/>
            <a:ext cx="7772400" cy="1470025"/>
          </a:xfrm>
          <a:prstGeom prst="rect">
            <a:avLst/>
          </a:prstGeom>
          <a:solidFill>
            <a:srgbClr val="3366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Political Economy of Global Equity</a:t>
            </a:r>
            <a:endParaRPr lang="en-GB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4" name="Subtitle 2"/>
          <p:cNvSpPr>
            <a:spLocks noGrp="1"/>
          </p:cNvSpPr>
          <p:nvPr>
            <p:ph type="subTitle" idx="1"/>
          </p:nvPr>
        </p:nvSpPr>
        <p:spPr>
          <a:xfrm>
            <a:off x="1403350" y="2492375"/>
            <a:ext cx="6400800" cy="10080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Warwick International Development Summit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653136"/>
            <a:ext cx="1880283" cy="197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world according to . . 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286544" cy="490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71500" y="357188"/>
            <a:ext cx="8229600" cy="5515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Money and globalisation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42938" y="1052737"/>
            <a:ext cx="8229600" cy="31683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 finance industry lies at the heart of globalisation. Of the total international transactions of a trillion or so dollars each day. 95 per cent are purely financial. Globalisation in not about trade; it is about money.</a:t>
            </a:r>
            <a:endParaRPr lang="en-US" altLang="zh-CN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zh-CN" sz="2800" dirty="0" smtClean="0"/>
              <a:t>the financial system now completely dominates the real economy of goods and services</a:t>
            </a:r>
          </a:p>
          <a:p>
            <a:pPr eaLnBrk="1" hangingPunct="1">
              <a:lnSpc>
                <a:spcPct val="90000"/>
              </a:lnSpc>
            </a:pPr>
            <a:endParaRPr lang="cs-CZ" altLang="zh-CN" sz="2800" i="1" dirty="0" smtClean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86150"/>
            <a:ext cx="57150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6372200" y="3861048"/>
            <a:ext cx="2520280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altLang="zh-CN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Mellor 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 al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Politics of Money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Reserve currencies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6304" cy="4709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Reserves necessary to guarantee foreign trade and settle external balances</a:t>
            </a:r>
          </a:p>
          <a:p>
            <a:r>
              <a:rPr lang="en-GB" dirty="0" smtClean="0"/>
              <a:t>Around 70% of world reserves held in dollars</a:t>
            </a:r>
          </a:p>
          <a:p>
            <a:r>
              <a:rPr lang="en-GB" dirty="0" smtClean="0"/>
              <a:t>20-30% held in </a:t>
            </a:r>
            <a:r>
              <a:rPr lang="en-GB" dirty="0" err="1" smtClean="0"/>
              <a:t>euros</a:t>
            </a:r>
            <a:endParaRPr lang="en-GB" dirty="0" smtClean="0"/>
          </a:p>
          <a:p>
            <a:r>
              <a:rPr lang="en-GB" dirty="0" smtClean="0"/>
              <a:t>Around 3% held in sterling; 2% in yen</a:t>
            </a:r>
            <a:endParaRPr lang="en-GB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405063" cy="207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636"/>
            <a:ext cx="3014664" cy="16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785926"/>
            <a:ext cx="2958024" cy="149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35743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908720"/>
          <a:ext cx="8255001" cy="5765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667"/>
                <a:gridCol w="2751667"/>
                <a:gridCol w="2751667"/>
              </a:tblGrid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Country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Quota (m. SDRs)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Votes (%)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8,090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3.65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Czech Republic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8,443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0.38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10,738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4.85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Germany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13,008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5.87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India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4,158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1.88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Italy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7,055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3.19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Japan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13,312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6.01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Russia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5,945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2.69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Saudia Arabia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6,985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3.16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United Kingdom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10,738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4.85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United States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37,149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16.74</a:t>
                      </a:r>
                    </a:p>
                  </a:txBody>
                  <a:tcPr marL="68580" marR="68580" marT="0" marB="0"/>
                </a:tc>
              </a:tr>
              <a:tr h="4435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latin typeface="Calibri"/>
                          <a:ea typeface="Calibri"/>
                          <a:cs typeface="Times New Roman"/>
                        </a:rPr>
                        <a:t>Rest of world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Calibri"/>
                          <a:ea typeface="Calibri"/>
                          <a:cs typeface="Times New Roman"/>
                        </a:rPr>
                        <a:t>33.79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Who runs the IMF?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143000"/>
            <a:ext cx="8061325" cy="482917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7188" y="1428750"/>
            <a:ext cx="8358187" cy="499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Trade  requires an exchange of currency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A corporation would rather be paid in a reserve currency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So the importer country wants to have dollars or </a:t>
            </a:r>
            <a:r>
              <a:rPr lang="en-GB" sz="2600" dirty="0" err="1">
                <a:latin typeface="+mn-lt"/>
              </a:rPr>
              <a:t>euros</a:t>
            </a:r>
            <a:r>
              <a:rPr lang="en-GB" sz="2600" dirty="0">
                <a:latin typeface="+mn-lt"/>
              </a:rPr>
              <a:t> in its banks to pay for imported goods and services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The IMF was set up to lend countries these reserves so that they could continue to trade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It also collects information about member countries and publishes reports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600" dirty="0">
                <a:latin typeface="+mn-lt"/>
              </a:rPr>
              <a:t>It also offers technical advice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GB" sz="2600" dirty="0">
              <a:latin typeface="+mn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What the IMF is for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message from the IMF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Privatise—get the state out of the economy</a:t>
            </a:r>
          </a:p>
          <a:p>
            <a:pPr eaLnBrk="1" hangingPunct="1"/>
            <a:r>
              <a:rPr lang="en-GB" smtClean="0"/>
              <a:t>Liberalise—open the economy up to global markets in goods and capital</a:t>
            </a:r>
          </a:p>
          <a:p>
            <a:pPr eaLnBrk="1" hangingPunct="1"/>
            <a:r>
              <a:rPr lang="en-GB" smtClean="0"/>
              <a:t>Stabilise—balance the budget by cutting public spending and increasing taxation: Structural Adjustment Program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500942" cy="437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3754760" cy="882352"/>
          </a:xfrm>
        </p:spPr>
        <p:txBody>
          <a:bodyPr/>
          <a:lstStyle/>
          <a:p>
            <a:r>
              <a:rPr lang="en-GB" dirty="0" err="1" smtClean="0"/>
              <a:t>Neocolonialism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085184"/>
            <a:ext cx="7704856" cy="1512168"/>
          </a:xfrm>
        </p:spPr>
        <p:txBody>
          <a:bodyPr>
            <a:normAutofit/>
          </a:bodyPr>
          <a:lstStyle/>
          <a:p>
            <a:r>
              <a:rPr lang="en-GB" dirty="0" smtClean="0"/>
              <a:t>Continuation </a:t>
            </a:r>
            <a:r>
              <a:rPr lang="en-GB" dirty="0" smtClean="0"/>
              <a:t>through ‘great land grab’ and </a:t>
            </a:r>
            <a:r>
              <a:rPr lang="en-GB" dirty="0" err="1" smtClean="0"/>
              <a:t>commodification</a:t>
            </a:r>
            <a:r>
              <a:rPr lang="en-GB" dirty="0" smtClean="0"/>
              <a:t> of ‘eco-system services’</a:t>
            </a:r>
            <a:endParaRPr lang="en-GB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24744"/>
            <a:ext cx="48965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260648"/>
            <a:ext cx="3816424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Continued control over a disproportionate share of the world’s resources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‘Formalizing dominance’, through the global financial institutions (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Peet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‘Financial Architecture’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1. World Bank: which would be responsible for managing a neutral environment-backed currency unit (</a:t>
            </a:r>
            <a:r>
              <a:rPr lang="en-GB" dirty="0" err="1" smtClean="0"/>
              <a:t>ebcu</a:t>
            </a:r>
            <a:r>
              <a:rPr lang="en-GB" dirty="0" smtClean="0"/>
              <a:t>) and regulating international trade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2. International Carbon Clearing House: which would be responsible for the issuing of carbon permits monitoring of CO2 emissions.</a:t>
            </a:r>
          </a:p>
          <a:p>
            <a:r>
              <a:rPr lang="en-GB" dirty="0" smtClean="0"/>
              <a:t> </a:t>
            </a:r>
          </a:p>
          <a:p>
            <a:r>
              <a:rPr lang="en-GB" dirty="0" smtClean="0"/>
              <a:t>3. General Agreement on Sustainable Trade: which would monitor global trade to ensure balance between nations and that the trade could be justified within a low-carbon framework. 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en-GB" dirty="0" smtClean="0"/>
              <a:t>Environmental Crisis:</a:t>
            </a:r>
            <a:br>
              <a:rPr lang="en-GB" dirty="0" smtClean="0"/>
            </a:br>
            <a:r>
              <a:rPr lang="en-GB" dirty="0" smtClean="0"/>
              <a:t>Who causes; who suffers?</a:t>
            </a:r>
            <a:endParaRPr lang="en-GB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40968"/>
            <a:ext cx="5334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en-GB" dirty="0" smtClean="0"/>
              <a:t>Can Trade Help to Make Poverty History?</a:t>
            </a:r>
            <a:endParaRPr lang="en-GB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6819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143668"/>
          </a:xfrm>
        </p:spPr>
        <p:txBody>
          <a:bodyPr/>
          <a:lstStyle/>
          <a:p>
            <a:pPr eaLnBrk="1" hangingPunct="1"/>
            <a:r>
              <a:rPr lang="en-GB" dirty="0" smtClean="0"/>
              <a:t>The consequences for the poor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57158" y="1071546"/>
          <a:ext cx="8229600" cy="4982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Palatino Linotype"/>
                          <a:ea typeface="Times New Roman"/>
                          <a:cs typeface="Times New Roman"/>
                        </a:rPr>
                        <a:t>Group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Palatino Linotype"/>
                          <a:ea typeface="Times New Roman"/>
                          <a:cs typeface="Times New Roman"/>
                        </a:rPr>
                        <a:t>Annual average 1980-2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Palatino Linotype"/>
                          <a:ea typeface="Times New Roman"/>
                          <a:cs typeface="Times New Roman"/>
                        </a:rPr>
                        <a:t>Annual average 2001-3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latin typeface="Palatino Linotype"/>
                          <a:ea typeface="Times New Roman"/>
                          <a:cs typeface="Times New Roman"/>
                        </a:rPr>
                        <a:t>% change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Times New Roman"/>
                          <a:cs typeface="Times New Roman"/>
                        </a:rPr>
                        <a:t>Developed economies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95.7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103.3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+7.9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Times New Roman"/>
                          <a:cs typeface="Times New Roman"/>
                        </a:rPr>
                        <a:t>Developing economies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117.3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97.7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-16.7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Times New Roman"/>
                          <a:cs typeface="Times New Roman"/>
                        </a:rPr>
                        <a:t>Developing </a:t>
                      </a:r>
                      <a:r>
                        <a:rPr lang="en-US" sz="2000" dirty="0" smtClean="0">
                          <a:latin typeface="Palatino Linotype"/>
                          <a:ea typeface="Times New Roman"/>
                          <a:cs typeface="Times New Roman"/>
                        </a:rPr>
                        <a:t>economies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131.7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100.0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-24.1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Times New Roman"/>
                          <a:cs typeface="Times New Roman"/>
                        </a:rPr>
                        <a:t>Least developed countries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144.0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93.3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-35.2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Palatino Linotype"/>
                          <a:ea typeface="Times New Roman"/>
                          <a:cs typeface="Times New Roman"/>
                        </a:rPr>
                        <a:t>Landlocked countries</a:t>
                      </a:r>
                      <a:endParaRPr lang="en-GB" sz="20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114.7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96.3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-16.0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1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Palatino Linotype"/>
                          <a:ea typeface="Times New Roman"/>
                          <a:cs typeface="Times New Roman"/>
                        </a:rPr>
                        <a:t>Sub-Saharan </a:t>
                      </a:r>
                      <a:r>
                        <a:rPr lang="en-US" sz="2000" b="0" dirty="0" smtClean="0">
                          <a:latin typeface="Palatino Linotype"/>
                          <a:ea typeface="Times New Roman"/>
                          <a:cs typeface="Times New Roman"/>
                        </a:rPr>
                        <a:t> Africa</a:t>
                      </a:r>
                      <a:endParaRPr lang="en-GB" sz="2000" b="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124.0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latin typeface="Palatino Linotype"/>
                          <a:ea typeface="Times New Roman"/>
                          <a:cs typeface="Times New Roman"/>
                        </a:rPr>
                        <a:t>98.3</a:t>
                      </a:r>
                      <a:endParaRPr lang="en-GB" sz="240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Palatino Linotype"/>
                          <a:ea typeface="Times New Roman"/>
                          <a:cs typeface="Times New Roman"/>
                        </a:rPr>
                        <a:t>-20.7</a:t>
                      </a:r>
                      <a:endParaRPr lang="en-GB" sz="2400" dirty="0">
                        <a:latin typeface="Garamond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4282" y="274638"/>
            <a:ext cx="847251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dirty="0" smtClean="0"/>
              <a:t>Changes in Terms of Trade, 1980-2 to 2001-3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6237312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Data from UNCTAD; calculations in Tom Lines, </a:t>
            </a:r>
            <a:r>
              <a:rPr lang="en-US" i="1" dirty="0" smtClean="0"/>
              <a:t>Making Poverty: A History</a:t>
            </a:r>
            <a:r>
              <a:rPr lang="en-US" dirty="0" smtClean="0"/>
              <a:t> (2008).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229600" cy="792163"/>
          </a:xfrm>
        </p:spPr>
        <p:txBody>
          <a:bodyPr/>
          <a:lstStyle/>
          <a:p>
            <a:pPr eaLnBrk="1" hangingPunct="1"/>
            <a:r>
              <a:rPr lang="en-GB" smtClean="0"/>
              <a:t>The critique of the three Cs</a:t>
            </a:r>
            <a:endParaRPr lang="en-US" smtClean="0"/>
          </a:p>
        </p:txBody>
      </p:sp>
      <p:pic>
        <p:nvPicPr>
          <p:cNvPr id="25603" name="Picture 3" descr="coli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3850" y="2265363"/>
            <a:ext cx="3128963" cy="3602037"/>
          </a:xfr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2420938"/>
            <a:ext cx="4475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3200"/>
              <a:t>Competition between poor countries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GB" sz="3200"/>
              <a:t>Control: the WTO is heavily politically dominated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GB" sz="3200"/>
              <a:t>Climate change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sz="3200" dirty="0" smtClean="0"/>
              <a:t>General Agreement on Sustainable Trade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1196751"/>
          <a:ext cx="8248680" cy="5088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970"/>
                <a:gridCol w="6482710"/>
              </a:tblGrid>
              <a:tr h="66830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Support the local</a:t>
                      </a:r>
                      <a:endParaRPr lang="en-GB" sz="2400" b="0" i="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Governments allowed</a:t>
                      </a:r>
                      <a:r>
                        <a:rPr lang="en-US" sz="2400" b="0" i="0" baseline="0" dirty="0" smtClean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 to </a:t>
                      </a:r>
                      <a:r>
                        <a:rPr lang="en-US" sz="2400" b="0" i="0" baseline="0" dirty="0" err="1" smtClean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favour</a:t>
                      </a:r>
                      <a:r>
                        <a:rPr lang="en-US" sz="2400" b="0" i="0" baseline="0" dirty="0" smtClean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 domestic production</a:t>
                      </a:r>
                      <a:endParaRPr lang="en-GB" sz="2400" b="0" i="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00245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Favouring certain partners</a:t>
                      </a:r>
                      <a:endParaRPr lang="en-GB" sz="240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States will be allowed to choose to give preferential trade terms to goods and services from other states which respect human rights, treat workers fairly, and protect the environment</a:t>
                      </a:r>
                      <a:endParaRPr lang="en-GB" sz="240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67075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Performance requirements</a:t>
                      </a:r>
                      <a:endParaRPr lang="en-GB" sz="240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States may impose requirements on corporations opening production facilities in their territories based on: a minimum level of domestic input to the production process; a minimum level of local equity investment; a minimum level of local staff; minimum environmental standards</a:t>
                      </a:r>
                      <a:endParaRPr lang="en-GB" sz="240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744853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Standstill and </a:t>
                      </a:r>
                      <a:r>
                        <a:rPr lang="en-GB" sz="2400" dirty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rollback</a:t>
                      </a:r>
                      <a:endParaRPr lang="en-GB" sz="240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No state party to GAST can pass laws or adopt regulations that diminish local control of industry and services</a:t>
                      </a:r>
                      <a:endParaRPr lang="en-GB" sz="240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</a:tr>
              <a:tr h="1002452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Dispute resolution</a:t>
                      </a:r>
                      <a:endParaRPr lang="en-GB" sz="240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aramond"/>
                          <a:ea typeface="SimSun"/>
                        </a:rPr>
                        <a:t>Citizen groups and community institutions should be able to sue companies for violations of this trade code, under a transparent and public process.</a:t>
                      </a:r>
                      <a:endParaRPr lang="en-GB" sz="2400" dirty="0">
                        <a:solidFill>
                          <a:srgbClr val="000000"/>
                        </a:solidFill>
                        <a:latin typeface="Lucida Sans Unicode"/>
                        <a:ea typeface="SimSu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Trade subsidiarity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GB" sz="2400" dirty="0" smtClean="0"/>
              <a:t>Local, non-intensive goods such as seasonal fruit and vegetables and other raw materials which can be grown without much complex labour input.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400" dirty="0" smtClean="0"/>
              <a:t>Global, non-intensive goods, which do not need much labour but require a different climate from our own.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400" dirty="0" smtClean="0"/>
              <a:t>Local, complex goods that require skill and time to produce but not the import of raw materials.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2400" dirty="0" smtClean="0"/>
              <a:t>Global, complex goods that need technical expertise and considerable time to produce and for which raw materials or the size of market suggests a problem with local production.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Production possibility grid</a:t>
            </a:r>
            <a:endParaRPr lang="en-US" smtClean="0"/>
          </a:p>
        </p:txBody>
      </p:sp>
      <p:graphicFrame>
        <p:nvGraphicFramePr>
          <p:cNvPr id="20483" name="Group 3"/>
          <p:cNvGraphicFramePr>
            <a:graphicFrameLocks noGrp="1"/>
          </p:cNvGraphicFramePr>
          <p:nvPr>
            <p:ph idx="1"/>
          </p:nvPr>
        </p:nvGraphicFramePr>
        <p:xfrm>
          <a:off x="571500" y="1600200"/>
          <a:ext cx="7786742" cy="4217036"/>
        </p:xfrm>
        <a:graphic>
          <a:graphicData uri="http://schemas.openxmlformats.org/drawingml/2006/table">
            <a:tbl>
              <a:tblPr/>
              <a:tblGrid>
                <a:gridCol w="1276215"/>
                <a:gridCol w="1786982"/>
                <a:gridCol w="2043070"/>
                <a:gridCol w="2680475"/>
              </a:tblGrid>
              <a:tr h="60483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Labour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Raw materials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32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Local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Global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Non-intensive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Farmers’ markets; self-build; domestic textiles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Fair trade; replace WTO with GAST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Intensive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Support of local craft workers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Mending to replace obsolescence; end to intellectual property laws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Sufficiency economy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 watchword of sustainable economics is self-reliance—not self-sufficiency, which I believe holds very few attractions. Self-reliance entails combining judicious and necessary trade with other countries with an unapologetic emphasis on each country maintaining security of supply in terms of energy, food and even manufacturing.</a:t>
            </a:r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772400" cy="1470025"/>
          </a:xfrm>
        </p:spPr>
        <p:txBody>
          <a:bodyPr/>
          <a:lstStyle/>
          <a:p>
            <a:r>
              <a:rPr lang="en-GB" dirty="0" err="1" smtClean="0"/>
              <a:t>Commodification</a:t>
            </a:r>
            <a:r>
              <a:rPr lang="en-GB" dirty="0" smtClean="0"/>
              <a:t> and the Carbon Trade</a:t>
            </a:r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58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with the carbon trade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‘product is  politically defined’</a:t>
            </a:r>
          </a:p>
          <a:p>
            <a:r>
              <a:rPr lang="en-GB" dirty="0" smtClean="0"/>
              <a:t>Market already dominated by a small number of players and subject to marginal trading in derivatives</a:t>
            </a:r>
          </a:p>
          <a:p>
            <a:r>
              <a:rPr lang="en-GB" dirty="0" smtClean="0"/>
              <a:t>Leading to </a:t>
            </a:r>
            <a:r>
              <a:rPr lang="en-GB" dirty="0" err="1" smtClean="0"/>
              <a:t>commodification</a:t>
            </a:r>
            <a:r>
              <a:rPr lang="en-GB" dirty="0" smtClean="0"/>
              <a:t> of ‘eco-system services’ and great land grab</a:t>
            </a:r>
            <a:endParaRPr lang="en-GB" dirty="0"/>
          </a:p>
        </p:txBody>
      </p:sp>
      <p:pic>
        <p:nvPicPr>
          <p:cNvPr id="4" name="Picture 2" descr="http://climateandcapitalism.com/wp-content/uploads/2008/03/cartoon-carbon-gas-elevator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71744"/>
            <a:ext cx="403711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Contraction and Convergence</a:t>
            </a:r>
            <a:endParaRPr lang="en-GB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77881"/>
            <a:ext cx="6786610" cy="462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Comparisons of annual consumption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892485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55"/>
                <a:gridCol w="1270355"/>
                <a:gridCol w="1270355"/>
                <a:gridCol w="1270355"/>
                <a:gridCol w="1270355"/>
                <a:gridCol w="1270355"/>
                <a:gridCol w="1270355"/>
              </a:tblGrid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latin typeface="Garamond" pitchFamily="18" charset="0"/>
                          <a:ea typeface="SimSun"/>
                          <a:cs typeface="Times New Roman"/>
                        </a:rPr>
                        <a:t>USA</a:t>
                      </a:r>
                      <a:endParaRPr lang="en-GB" sz="260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latin typeface="Garamond" pitchFamily="18" charset="0"/>
                          <a:ea typeface="SimSun"/>
                          <a:cs typeface="Times New Roman"/>
                        </a:rPr>
                        <a:t>Europe</a:t>
                      </a:r>
                      <a:endParaRPr lang="en-GB" sz="260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latin typeface="Garamond" pitchFamily="18" charset="0"/>
                          <a:ea typeface="SimSun"/>
                          <a:cs typeface="Times New Roman"/>
                        </a:rPr>
                        <a:t>China</a:t>
                      </a:r>
                      <a:endParaRPr lang="en-GB" sz="260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 smtClean="0">
                          <a:latin typeface="Garamond" pitchFamily="18" charset="0"/>
                          <a:ea typeface="SimSun"/>
                          <a:cs typeface="Times New Roman"/>
                        </a:rPr>
                        <a:t>India</a:t>
                      </a:r>
                      <a:endParaRPr lang="en-GB" sz="260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i="0" dirty="0" smtClean="0">
                          <a:latin typeface="Garamond" pitchFamily="18" charset="0"/>
                          <a:ea typeface="SimSun"/>
                          <a:cs typeface="Times New Roman"/>
                        </a:rPr>
                        <a:t>Africa</a:t>
                      </a:r>
                      <a:endParaRPr lang="en-GB" sz="2600" i="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b="1" dirty="0">
                          <a:latin typeface="Garamond" pitchFamily="18" charset="0"/>
                          <a:ea typeface="SimSun"/>
                          <a:cs typeface="Times New Roman"/>
                        </a:rPr>
                        <a:t>World</a:t>
                      </a:r>
                      <a:endParaRPr lang="en-GB" sz="2600" dirty="0">
                        <a:latin typeface="Garamond" pitchFamily="18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Cars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750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240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7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6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9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91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Fuel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1624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286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33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9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36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174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Energy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8520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3546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896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515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580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1640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Meat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125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74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52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5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13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40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Water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430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159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135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174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47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173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 dirty="0" err="1" smtClean="0">
                          <a:latin typeface="Garamond"/>
                          <a:ea typeface="SimSun"/>
                          <a:cs typeface="Times New Roman"/>
                        </a:rPr>
                        <a:t>Popn</a:t>
                      </a:r>
                      <a:r>
                        <a:rPr lang="en-GB" sz="2600" dirty="0" smtClean="0">
                          <a:latin typeface="Garamond"/>
                          <a:ea typeface="SimSun"/>
                          <a:cs typeface="Times New Roman"/>
                        </a:rPr>
                        <a:t>.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293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730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1306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1080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887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6500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Children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2.08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1.56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1.72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2.78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>
                          <a:latin typeface="Garamond"/>
                          <a:ea typeface="SimSun"/>
                          <a:cs typeface="Times New Roman"/>
                        </a:rPr>
                        <a:t>4.82</a:t>
                      </a:r>
                      <a:endParaRPr lang="en-GB" sz="260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600" dirty="0">
                          <a:latin typeface="Garamond"/>
                          <a:ea typeface="SimSun"/>
                          <a:cs typeface="Times New Roman"/>
                        </a:rPr>
                        <a:t>2.55</a:t>
                      </a:r>
                      <a:endParaRPr lang="en-GB" sz="2600" dirty="0">
                        <a:latin typeface="Bookman Old Style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28596" y="580526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for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2004/5 from </a:t>
            </a:r>
            <a:r>
              <a:rPr lang="en-GB" sz="2200" dirty="0" smtClean="0"/>
              <a:t>Pretty, J. (2007), </a:t>
            </a:r>
            <a:r>
              <a:rPr lang="en-GB" sz="2200" i="1" dirty="0" smtClean="0"/>
              <a:t>The Earth Only Endures: On Reconnecting with Nature and our Place in it</a:t>
            </a:r>
            <a:r>
              <a:rPr lang="en-GB" sz="2200" dirty="0" smtClean="0"/>
              <a:t> (London: </a:t>
            </a:r>
            <a:r>
              <a:rPr lang="en-GB" sz="2200" dirty="0" err="1" smtClean="0"/>
              <a:t>Earthscan</a:t>
            </a:r>
            <a:r>
              <a:rPr lang="en-GB" sz="2200" dirty="0" smtClean="0"/>
              <a:t>).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Converging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25 per cent of the profits from the electricity generated by wind turbines directed to support partner communities</a:t>
            </a:r>
          </a:p>
          <a:p>
            <a:r>
              <a:rPr lang="en-GB" dirty="0" smtClean="0"/>
              <a:t>transfer of intermediate technology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40"/>
            <a:ext cx="4000528" cy="354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779838" y="274638"/>
            <a:ext cx="4464050" cy="1143000"/>
          </a:xfrm>
          <a:solidFill>
            <a:srgbClr val="3366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bg1"/>
                </a:solidFill>
              </a:rPr>
              <a:t>Find out more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3851275" y="1700213"/>
            <a:ext cx="4752975" cy="43100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hlinkClick r:id="rId2"/>
              </a:rPr>
              <a:t>www.greeneconomist.org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gaianeconomics.blogspot.com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smtClean="0"/>
              <a:t>Green Economics: An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smtClean="0"/>
              <a:t>Introduction to Theory, Policy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smtClean="0"/>
              <a:t>and Practice</a:t>
            </a:r>
            <a:r>
              <a:rPr lang="en-GB" dirty="0" smtClean="0"/>
              <a:t> (</a:t>
            </a:r>
            <a:r>
              <a:rPr lang="en-GB" dirty="0" err="1" smtClean="0"/>
              <a:t>Earthscan</a:t>
            </a:r>
            <a:r>
              <a:rPr lang="en-GB" dirty="0" smtClean="0"/>
              <a:t>, 2009)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i="1" dirty="0" smtClean="0"/>
              <a:t>Environment and Economy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(</a:t>
            </a:r>
            <a:r>
              <a:rPr lang="en-GB" dirty="0" err="1" smtClean="0"/>
              <a:t>Routledge</a:t>
            </a:r>
            <a:r>
              <a:rPr lang="en-GB" dirty="0" smtClean="0"/>
              <a:t>, 2011)</a:t>
            </a:r>
          </a:p>
        </p:txBody>
      </p:sp>
      <p:pic>
        <p:nvPicPr>
          <p:cNvPr id="31748" name="Content Placeholder 4" descr="jacke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333375"/>
            <a:ext cx="2401887" cy="35972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56540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i="1" dirty="0" smtClean="0"/>
              <a:t>Emissions per capita for a range of countries in </a:t>
            </a:r>
            <a:r>
              <a:rPr lang="en-GB" sz="2800" i="1" dirty="0" smtClean="0"/>
              <a:t>2007</a:t>
            </a:r>
            <a:r>
              <a:rPr lang="en-GB" sz="2800" dirty="0" smtClean="0"/>
              <a:t> </a:t>
            </a:r>
            <a:r>
              <a:rPr lang="en-GB" sz="2800" dirty="0" smtClean="0"/>
              <a:t>(tonnes of </a:t>
            </a:r>
            <a:r>
              <a:rPr lang="en-GB" sz="2800" dirty="0" smtClean="0"/>
              <a:t>CO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 per capita)</a:t>
            </a:r>
            <a:endParaRPr lang="en-GB" sz="2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6072206"/>
            <a:ext cx="8496944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Statistics Division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539552" y="141277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CO</a:t>
            </a:r>
            <a:r>
              <a:rPr lang="en-GB" baseline="-25000" dirty="0"/>
              <a:t>2</a:t>
            </a:r>
            <a:r>
              <a:rPr lang="en-GB" dirty="0"/>
              <a:t> Emissions Per Capita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413034" cy="563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i="1" dirty="0" smtClean="0"/>
              <a:t>Carbon dioxide emissions per capita, </a:t>
            </a:r>
            <a:r>
              <a:rPr lang="en-GB" sz="2800" i="1" dirty="0" smtClean="0"/>
              <a:t>1990-2007</a:t>
            </a:r>
            <a:endParaRPr lang="en-GB" sz="28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720410" cy="5200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082"/>
                <a:gridCol w="1344082"/>
                <a:gridCol w="1344082"/>
                <a:gridCol w="1344082"/>
                <a:gridCol w="1344082"/>
              </a:tblGrid>
              <a:tr h="472759">
                <a:tc>
                  <a:txBody>
                    <a:bodyPr/>
                    <a:lstStyle/>
                    <a:p>
                      <a:pPr algn="l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Burundi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Cambodia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0.03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Nigeria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0.83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0.64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Brazil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6.2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UK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8.97</a:t>
                      </a: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Saudi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72759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18.8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20.4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sp1_cgd_1i_new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828800"/>
            <a:ext cx="88042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Warming is worse nearer the equator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8321"/>
          <a:stretch>
            <a:fillRect/>
          </a:stretch>
        </p:blipFill>
        <p:spPr bwMode="auto">
          <a:xfrm>
            <a:off x="285750" y="1428750"/>
            <a:ext cx="86868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714375"/>
            <a:ext cx="8686800" cy="396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GB" sz="4000" smtClean="0">
                <a:latin typeface="Stone Sans Sem ITC TT"/>
              </a:rPr>
              <a:t>Precipitation patterns have changed</a:t>
            </a:r>
            <a:endParaRPr lang="en-AU" altLang="en-GB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3742184" cy="4032448"/>
          </a:xfrm>
        </p:spPr>
        <p:txBody>
          <a:bodyPr>
            <a:normAutofit/>
          </a:bodyPr>
          <a:lstStyle/>
          <a:p>
            <a:r>
              <a:rPr lang="en-GB" dirty="0" smtClean="0"/>
              <a:t>Understanding global financial power</a:t>
            </a:r>
            <a:endParaRPr lang="en-GB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692696"/>
            <a:ext cx="2739075" cy="543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A219F909640846ACCBEE39CE25E9F8" ma:contentTypeVersion="0" ma:contentTypeDescription="Create a new document." ma:contentTypeScope="" ma:versionID="8ae285207b9ff8c0d7048e841ea06b1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410DD4-37F3-44DC-9BEB-296FBC0B1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95DA029-BF12-4488-B85E-E4DEF390A729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815610B-3FA8-4538-BD11-6C30022B1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1164</Words>
  <Application>Microsoft Office PowerPoint</Application>
  <PresentationFormat>On-screen Show (4:3)</PresentationFormat>
  <Paragraphs>283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Environmental Crisis: Who causes; who suffers?</vt:lpstr>
      <vt:lpstr>Comparisons of annual consumption</vt:lpstr>
      <vt:lpstr>Emissions per capita for a range of countries in 2007 (tonnes of CO2 per capita)</vt:lpstr>
      <vt:lpstr>CO2 Emissions Per Capita</vt:lpstr>
      <vt:lpstr>Carbon dioxide emissions per capita, 1990-2007</vt:lpstr>
      <vt:lpstr>Warming is worse nearer the equator</vt:lpstr>
      <vt:lpstr>Precipitation patterns have changed</vt:lpstr>
      <vt:lpstr>Understanding global financial power</vt:lpstr>
      <vt:lpstr>The world according to . . .</vt:lpstr>
      <vt:lpstr>Money and globalisation</vt:lpstr>
      <vt:lpstr>Reserve currencies</vt:lpstr>
      <vt:lpstr>Who runs the IMF?</vt:lpstr>
      <vt:lpstr>Slide 14</vt:lpstr>
      <vt:lpstr>What the IMF is for</vt:lpstr>
      <vt:lpstr>The message from the IMF</vt:lpstr>
      <vt:lpstr>Slide 17</vt:lpstr>
      <vt:lpstr>Neocolonialism</vt:lpstr>
      <vt:lpstr>New ‘Financial Architecture’</vt:lpstr>
      <vt:lpstr>Can Trade Help to Make Poverty History?</vt:lpstr>
      <vt:lpstr>The consequences for the poor</vt:lpstr>
      <vt:lpstr>The critique of the three Cs</vt:lpstr>
      <vt:lpstr>General Agreement on Sustainable Trade</vt:lpstr>
      <vt:lpstr>Trade subsidiarity</vt:lpstr>
      <vt:lpstr>Production possibility grid</vt:lpstr>
      <vt:lpstr>Sufficiency economy</vt:lpstr>
      <vt:lpstr>Commodification and the Carbon Trade</vt:lpstr>
      <vt:lpstr>Problems with the carbon trade</vt:lpstr>
      <vt:lpstr>Contraction and Convergence</vt:lpstr>
      <vt:lpstr>Converging World</vt:lpstr>
      <vt:lpstr>Find out more</vt:lpstr>
    </vt:vector>
  </TitlesOfParts>
  <Company>UWIC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Cop or Bad Cop?</dc:title>
  <dc:creator>sm18865</dc:creator>
  <cp:lastModifiedBy>Molly Scott Cato</cp:lastModifiedBy>
  <cp:revision>25</cp:revision>
  <dcterms:created xsi:type="dcterms:W3CDTF">2010-02-08T16:41:02Z</dcterms:created>
  <dcterms:modified xsi:type="dcterms:W3CDTF">2011-11-16T17:39:12Z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0x0101008CA219F909640846ACCBEE39CE25E9F8</vt:lpwstr>
  </property>
</Properties>
</file>